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89" r:id="rId3"/>
    <p:sldId id="491" r:id="rId4"/>
    <p:sldId id="409" r:id="rId5"/>
    <p:sldId id="492" r:id="rId6"/>
    <p:sldId id="408" r:id="rId7"/>
    <p:sldId id="500" r:id="rId8"/>
    <p:sldId id="495" r:id="rId9"/>
    <p:sldId id="494" r:id="rId10"/>
    <p:sldId id="496" r:id="rId11"/>
    <p:sldId id="497" r:id="rId12"/>
    <p:sldId id="498" r:id="rId13"/>
    <p:sldId id="469" r:id="rId14"/>
    <p:sldId id="415" r:id="rId15"/>
    <p:sldId id="448" r:id="rId16"/>
    <p:sldId id="493" r:id="rId17"/>
    <p:sldId id="484" r:id="rId18"/>
    <p:sldId id="485" r:id="rId19"/>
    <p:sldId id="475" r:id="rId20"/>
    <p:sldId id="486" r:id="rId21"/>
    <p:sldId id="490" r:id="rId2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23B"/>
    <a:srgbClr val="1F497D"/>
    <a:srgbClr val="33889F"/>
    <a:srgbClr val="78953D"/>
    <a:srgbClr val="3389A1"/>
    <a:srgbClr val="399AB5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3" autoAdjust="0"/>
    <p:restoredTop sz="94016" autoAdjust="0"/>
  </p:normalViewPr>
  <p:slideViewPr>
    <p:cSldViewPr showGuides="1">
      <p:cViewPr varScale="1">
        <p:scale>
          <a:sx n="102" d="100"/>
          <a:sy n="102" d="100"/>
        </p:scale>
        <p:origin x="1008" y="156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2934" y="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6/1/2015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11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2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2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3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a Slicer module that includes a full layout, and can be run separately from the main Slicer window, thus allowing a simplified, workflow-based interface, so that the user can focus on the task at hand</a:t>
            </a:r>
          </a:p>
          <a:p>
            <a:r>
              <a:rPr lang="en-US" dirty="0" smtClean="0"/>
              <a:t>… in detail tomorrow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SlicerRT is distributed as a 3D Slicer extension. It can be easily found and installed from the Slicer </a:t>
            </a:r>
            <a:r>
              <a:rPr lang="en-US" dirty="0" err="1" smtClean="0"/>
              <a:t>AppStore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89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3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1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aim SlicerRT to be a hub for…The hub approach is illustrated on the right side. It shows that SlicerRT cooperates with multiple treatment planning systems and </a:t>
            </a:r>
            <a:r>
              <a:rPr lang="en-US" dirty="0" err="1" smtClean="0"/>
              <a:t>Matlab</a:t>
            </a:r>
            <a:r>
              <a:rPr lang="en-US" dirty="0" smtClean="0"/>
              <a:t>, using their native formats.</a:t>
            </a:r>
          </a:p>
          <a:p>
            <a:r>
              <a:rPr lang="en-US" dirty="0" smtClean="0"/>
              <a:t>Approach is to leverage… By doing so, we can minimize parallel developments of for example visualization or registration tools, that are otherwise crucial parts of an RT research toolkit.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3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2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0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8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5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00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4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3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556829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718175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2200" y="5713862"/>
            <a:ext cx="2818919" cy="7210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2400" y="6367730"/>
            <a:ext cx="1315045" cy="3363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csaba.pinter@queensu.c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://slicerrt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52400" y="609600"/>
            <a:ext cx="8839200" cy="1905000"/>
          </a:xfrm>
        </p:spPr>
        <p:txBody>
          <a:bodyPr/>
          <a:lstStyle/>
          <a:p>
            <a:pPr eaLnBrk="1" hangingPunct="1"/>
            <a:r>
              <a:rPr lang="en-CA" b="1" dirty="0" smtClean="0">
                <a:solidFill>
                  <a:schemeClr val="tx2"/>
                </a:solidFill>
              </a:rPr>
              <a:t>Performing radiation therapy research using the open-source </a:t>
            </a:r>
            <a:r>
              <a:rPr lang="en-CA" sz="5400" b="1" dirty="0" smtClean="0"/>
              <a:t>SlicerRT toolkit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077200" cy="8382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u="sng" dirty="0" smtClean="0">
                <a:solidFill>
                  <a:schemeClr val="tx1"/>
                </a:solidFill>
              </a:rPr>
              <a:t>Csaba Pinter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chemeClr val="tx1"/>
                </a:solidFill>
              </a:rPr>
              <a:t>Andras </a:t>
            </a:r>
            <a:r>
              <a:rPr lang="en-US" sz="2400" dirty="0" smtClean="0">
                <a:solidFill>
                  <a:schemeClr val="tx1"/>
                </a:solidFill>
              </a:rPr>
              <a:t>Lasso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, An Wang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Gregory C. Sharp</a:t>
            </a:r>
            <a:r>
              <a:rPr lang="en-US" sz="2400" baseline="30000" dirty="0">
                <a:solidFill>
                  <a:schemeClr val="tx1"/>
                </a:solidFill>
              </a:rPr>
              <a:t>3</a:t>
            </a:r>
            <a:r>
              <a:rPr lang="en-US" sz="2400" dirty="0" smtClean="0">
                <a:solidFill>
                  <a:schemeClr val="tx1"/>
                </a:solidFill>
              </a:rPr>
              <a:t>, Kevin Alexander</a:t>
            </a:r>
            <a:r>
              <a:rPr lang="en-US" sz="2400" baseline="30000" dirty="0">
                <a:solidFill>
                  <a:schemeClr val="tx1"/>
                </a:solidFill>
              </a:rPr>
              <a:t>4</a:t>
            </a:r>
            <a:r>
              <a:rPr lang="en-US" sz="2400" dirty="0" smtClean="0">
                <a:solidFill>
                  <a:schemeClr val="tx1"/>
                </a:solidFill>
              </a:rPr>
              <a:t>, David Jaffray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and Gabor Fichtinger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57200" y="4114800"/>
            <a:ext cx="8305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1400" baseline="30000" dirty="0" smtClean="0"/>
              <a:t>1</a:t>
            </a:r>
            <a:r>
              <a:rPr lang="en-CA" dirty="0" smtClean="0">
                <a:latin typeface="+mn-lt"/>
              </a:rPr>
              <a:t>Laboratory </a:t>
            </a:r>
            <a:r>
              <a:rPr lang="en-CA" dirty="0">
                <a:latin typeface="+mn-lt"/>
              </a:rPr>
              <a:t>for Percutaneous </a:t>
            </a:r>
            <a:r>
              <a:rPr lang="en-CA" dirty="0" smtClean="0">
                <a:latin typeface="+mn-lt"/>
              </a:rPr>
              <a:t>Surgery, Queen’s </a:t>
            </a:r>
            <a:r>
              <a:rPr lang="en-CA" dirty="0">
                <a:latin typeface="+mn-lt"/>
              </a:rPr>
              <a:t>University, </a:t>
            </a:r>
            <a:r>
              <a:rPr lang="en-CA" dirty="0" smtClean="0">
                <a:latin typeface="+mn-lt"/>
              </a:rPr>
              <a:t>Kingston, ON, Canada</a:t>
            </a:r>
            <a:br>
              <a:rPr lang="en-CA" dirty="0" smtClean="0">
                <a:latin typeface="+mn-lt"/>
              </a:rPr>
            </a:br>
            <a:r>
              <a:rPr lang="en-US" sz="1400" baseline="30000" dirty="0" smtClean="0">
                <a:latin typeface="+mn-lt"/>
              </a:rPr>
              <a:t>2</a:t>
            </a:r>
            <a:r>
              <a:rPr lang="en-CA" dirty="0" smtClean="0">
                <a:latin typeface="+mn-lt"/>
              </a:rPr>
              <a:t>University Health Network, Toronto, ON, Canada</a:t>
            </a:r>
            <a:endParaRPr lang="en-CA" dirty="0"/>
          </a:p>
          <a:p>
            <a:r>
              <a:rPr lang="en-CA" dirty="0"/>
              <a:t> </a:t>
            </a:r>
            <a:r>
              <a:rPr lang="en-CA" sz="1400" baseline="30000" dirty="0">
                <a:latin typeface="+mn-lt"/>
              </a:rPr>
              <a:t>3</a:t>
            </a:r>
            <a:r>
              <a:rPr lang="en-CA" dirty="0">
                <a:latin typeface="+mn-lt"/>
              </a:rPr>
              <a:t>Department of Radiation Oncology, Massachusetts General Hospital, Boston, MA, USA </a:t>
            </a:r>
          </a:p>
          <a:p>
            <a:r>
              <a:rPr lang="en-CA" sz="1400" baseline="30000" dirty="0">
                <a:latin typeface="+mn-lt"/>
              </a:rPr>
              <a:t>4</a:t>
            </a:r>
            <a:r>
              <a:rPr lang="en-CA" dirty="0">
                <a:latin typeface="+mn-lt"/>
              </a:rPr>
              <a:t>Department of Physics, </a:t>
            </a:r>
            <a:r>
              <a:rPr lang="en-CA" dirty="0" smtClean="0">
                <a:latin typeface="+mn-lt"/>
              </a:rPr>
              <a:t>Eng. Phys., </a:t>
            </a:r>
            <a:r>
              <a:rPr lang="en-CA" dirty="0">
                <a:latin typeface="+mn-lt"/>
              </a:rPr>
              <a:t>and Astrophysics, Queen’s University, Kingston</a:t>
            </a:r>
            <a:r>
              <a:rPr lang="en-CA" dirty="0" smtClean="0">
                <a:latin typeface="+mn-lt"/>
              </a:rPr>
              <a:t>, ON </a:t>
            </a:r>
            <a:endParaRPr lang="en-CA" dirty="0"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CA" dirty="0"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4"/>
    </mc:Choice>
    <mc:Fallback xmlns="">
      <p:transition spd="slow" advTm="1381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-1"/>
            <a:ext cx="9052560" cy="13393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Proton dose calculation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676400"/>
            <a:ext cx="4267199" cy="4271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External beam planning</a:t>
            </a:r>
          </a:p>
          <a:p>
            <a:pPr lvl="1"/>
            <a:r>
              <a:rPr lang="en-CA" sz="2400" dirty="0"/>
              <a:t>Platform for integrating dose computation engines</a:t>
            </a:r>
          </a:p>
          <a:p>
            <a:pPr lvl="1"/>
            <a:r>
              <a:rPr lang="en-CA" sz="2400" dirty="0" smtClean="0"/>
              <a:t>Common user interface for any radiation type</a:t>
            </a:r>
          </a:p>
          <a:p>
            <a:pPr lvl="1"/>
            <a:r>
              <a:rPr lang="en-CA" sz="2400" dirty="0" smtClean="0"/>
              <a:t>Potentially replace commercial TPS in low-budget scenarios</a:t>
            </a:r>
          </a:p>
          <a:p>
            <a:r>
              <a:rPr lang="en-CA" sz="2800" dirty="0" smtClean="0"/>
              <a:t>Evaluate plan</a:t>
            </a:r>
          </a:p>
          <a:p>
            <a:r>
              <a:rPr lang="en-CA" sz="2800" dirty="0" smtClean="0"/>
              <a:t>Export plan for delivery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98" y="1524000"/>
            <a:ext cx="4517302" cy="356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581400"/>
            <a:ext cx="4142244" cy="259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18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64" y="1780236"/>
            <a:ext cx="3394553" cy="19710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295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RT plan comparison in the cloud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1596201"/>
            <a:ext cx="4267200" cy="4271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Utilize cloud for highly parallel computations</a:t>
            </a:r>
          </a:p>
          <a:p>
            <a:r>
              <a:rPr lang="en-CA" sz="2800" dirty="0" smtClean="0"/>
              <a:t>Invoke SlicerRT functionality using scripts</a:t>
            </a:r>
          </a:p>
          <a:p>
            <a:r>
              <a:rPr lang="en-CA" sz="2800" dirty="0" smtClean="0"/>
              <a:t>Feasibility study: find most similar plan for a daily fraction from a database of plans</a:t>
            </a:r>
          </a:p>
          <a:p>
            <a:pPr lvl="1"/>
            <a:r>
              <a:rPr lang="en-CA" sz="2400" dirty="0" smtClean="0"/>
              <a:t>Initialize daily ART plan from most similar one</a:t>
            </a:r>
            <a:endParaRPr lang="en-CA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74" y="4352453"/>
            <a:ext cx="1020495" cy="102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67" y="2408505"/>
            <a:ext cx="1020495" cy="102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414350" y="2843810"/>
            <a:ext cx="1663197" cy="10423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CA" sz="2400" dirty="0" smtClean="0"/>
              <a:t>Scripted</a:t>
            </a:r>
            <a:br>
              <a:rPr lang="en-CA" sz="2400" dirty="0" smtClean="0"/>
            </a:br>
            <a:r>
              <a:rPr lang="en-CA" sz="2400" dirty="0" smtClean="0"/>
              <a:t>analysis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099803" y="4654363"/>
            <a:ext cx="1663197" cy="10423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CA" sz="2400" dirty="0" smtClean="0"/>
              <a:t>Local</a:t>
            </a:r>
            <a:br>
              <a:rPr lang="en-CA" sz="2400" dirty="0" smtClean="0"/>
            </a:br>
            <a:r>
              <a:rPr lang="en-CA" sz="2400" dirty="0" smtClean="0"/>
              <a:t>control</a:t>
            </a:r>
          </a:p>
        </p:txBody>
      </p:sp>
      <p:sp>
        <p:nvSpPr>
          <p:cNvPr id="13" name="Curved Left Arrow 12"/>
          <p:cNvSpPr/>
          <p:nvPr/>
        </p:nvSpPr>
        <p:spPr>
          <a:xfrm flipH="1" flipV="1">
            <a:off x="5538459" y="3718966"/>
            <a:ext cx="470937" cy="826831"/>
          </a:xfrm>
          <a:prstGeom prst="curved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>
            <a:off x="7115394" y="3746125"/>
            <a:ext cx="471600" cy="828000"/>
          </a:xfrm>
          <a:prstGeom prst="curved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4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295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Use custom MATLAB algorithm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1501895"/>
            <a:ext cx="4038600" cy="4652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Run existing MATLAB algorithm</a:t>
            </a:r>
          </a:p>
          <a:p>
            <a:r>
              <a:rPr lang="en-CA" sz="2800" dirty="0" smtClean="0"/>
              <a:t>From SlicerRT</a:t>
            </a:r>
          </a:p>
          <a:p>
            <a:pPr lvl="1"/>
            <a:r>
              <a:rPr lang="en-CA" sz="2400" dirty="0" smtClean="0"/>
              <a:t>User-friendly </a:t>
            </a:r>
            <a:r>
              <a:rPr lang="en-CA" sz="2400" dirty="0" smtClean="0"/>
              <a:t>interface</a:t>
            </a:r>
          </a:p>
          <a:p>
            <a:pPr lvl="1"/>
            <a:r>
              <a:rPr lang="en-CA" sz="2400" dirty="0" smtClean="0"/>
              <a:t>Rely on the stable, fast implementation of</a:t>
            </a:r>
          </a:p>
          <a:p>
            <a:pPr lvl="2"/>
            <a:r>
              <a:rPr lang="en-CA" sz="2000" dirty="0"/>
              <a:t>Visualization</a:t>
            </a:r>
          </a:p>
          <a:p>
            <a:pPr lvl="2"/>
            <a:r>
              <a:rPr lang="en-CA" sz="2000" dirty="0"/>
              <a:t>DICOM-RT support</a:t>
            </a:r>
          </a:p>
          <a:p>
            <a:pPr lvl="2"/>
            <a:r>
              <a:rPr lang="en-CA" sz="2000" dirty="0" smtClean="0"/>
              <a:t>Dose/contour analysis</a:t>
            </a:r>
          </a:p>
          <a:p>
            <a:r>
              <a:rPr lang="en-CA" sz="2800" dirty="0" smtClean="0"/>
              <a:t>No Slicer programming required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3837936"/>
            <a:ext cx="1358280" cy="135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4" y="1813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lowchart: Magnetic Disk 9"/>
          <p:cNvSpPr/>
          <p:nvPr/>
        </p:nvSpPr>
        <p:spPr>
          <a:xfrm>
            <a:off x="4331710" y="1676400"/>
            <a:ext cx="156178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>
            <a:off x="5893490" y="2013000"/>
            <a:ext cx="698704" cy="17313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4" y="3899677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/>
          <p:cNvCxnSpPr>
            <a:stCxn id="9" idx="2"/>
            <a:endCxn id="12" idx="0"/>
          </p:cNvCxnSpPr>
          <p:nvPr/>
        </p:nvCxnSpPr>
        <p:spPr>
          <a:xfrm>
            <a:off x="7209594" y="3048000"/>
            <a:ext cx="0" cy="8516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1"/>
          </p:cNvCxnSpPr>
          <p:nvPr/>
        </p:nvCxnSpPr>
        <p:spPr>
          <a:xfrm>
            <a:off x="5715000" y="4517076"/>
            <a:ext cx="877194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/>
          <p:cNvSpPr/>
          <p:nvPr/>
        </p:nvSpPr>
        <p:spPr>
          <a:xfrm>
            <a:off x="4340120" y="2522739"/>
            <a:ext cx="156178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Non-DICOM</a:t>
            </a:r>
            <a:endParaRPr lang="en-US" sz="2200" dirty="0"/>
          </a:p>
        </p:txBody>
      </p:sp>
      <p:cxnSp>
        <p:nvCxnSpPr>
          <p:cNvPr id="20" name="Straight Arrow Connector 19"/>
          <p:cNvCxnSpPr>
            <a:stCxn id="19" idx="4"/>
          </p:cNvCxnSpPr>
          <p:nvPr/>
        </p:nvCxnSpPr>
        <p:spPr>
          <a:xfrm flipV="1">
            <a:off x="5901900" y="2679939"/>
            <a:ext cx="698704" cy="1794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0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"/>
            <a:ext cx="9144000" cy="138788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</a:t>
            </a:r>
            <a:br>
              <a:rPr lang="en-CA" b="1" dirty="0" smtClean="0">
                <a:solidFill>
                  <a:schemeClr val="tx2"/>
                </a:solidFill>
              </a:rPr>
            </a:br>
            <a:r>
              <a:rPr lang="en-CA" b="1" dirty="0" smtClean="0">
                <a:solidFill>
                  <a:schemeClr val="tx2"/>
                </a:solidFill>
              </a:rPr>
              <a:t>Gel dosimetry analysis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87200"/>
            <a:ext cx="8229600" cy="58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Simplified, workflow-based user interface (slicelet</a:t>
            </a:r>
            <a:r>
              <a:rPr lang="en-CA" sz="2800" dirty="0"/>
              <a:t>)</a:t>
            </a:r>
            <a:endParaRPr lang="en-CA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981200"/>
            <a:ext cx="5943603" cy="343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645" y="4209200"/>
            <a:ext cx="3502995" cy="2526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612" y="3018570"/>
            <a:ext cx="4263997" cy="29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723" y="1978441"/>
            <a:ext cx="4638552" cy="419375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48068"/>
            <a:ext cx="86106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Distributed as 3D Slicer extensions:</a:t>
            </a:r>
            <a:br>
              <a:rPr lang="en-CA" sz="2800" dirty="0" smtClean="0"/>
            </a:br>
            <a:r>
              <a:rPr lang="en-CA" sz="2800" dirty="0" smtClean="0"/>
              <a:t>Install and update in the Slicer extension manager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47626"/>
            <a:ext cx="86868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Extensions for 3D Slicer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391751" y="6009724"/>
            <a:ext cx="4328857" cy="31487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CA" sz="1600" dirty="0" err="1" smtClean="0"/>
              <a:t>SlicerRT</a:t>
            </a:r>
            <a:r>
              <a:rPr lang="en-CA" sz="1600" dirty="0" smtClean="0"/>
              <a:t> extension in the 3D Slicer app store (free)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60" y="450596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33" y="1766054"/>
            <a:ext cx="9168466" cy="53103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766054"/>
            <a:ext cx="3295454" cy="5310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764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5400" b="1" dirty="0" smtClean="0">
                <a:solidFill>
                  <a:schemeClr val="tx2"/>
                </a:solidFill>
              </a:rPr>
              <a:t>Thank you for your attention!</a:t>
            </a:r>
            <a:endParaRPr lang="en-CA" sz="5400" b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6224" y="4274403"/>
            <a:ext cx="5322927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2400" dirty="0" smtClean="0"/>
              <a:t>Inquiries:	</a:t>
            </a:r>
            <a:r>
              <a:rPr lang="en-CA" sz="2400" dirty="0" smtClean="0">
                <a:hlinkClick r:id="rId3"/>
              </a:rPr>
              <a:t>csaba.pinter@queensu.ca</a:t>
            </a:r>
            <a:endParaRPr lang="en-CA" sz="2400" dirty="0" smtClean="0"/>
          </a:p>
          <a:p>
            <a:r>
              <a:rPr lang="en-CA" sz="2400" dirty="0" smtClean="0"/>
              <a:t>Web page:	</a:t>
            </a:r>
            <a:r>
              <a:rPr lang="en-CA" sz="2400" dirty="0" smtClean="0">
                <a:hlinkClick r:id="rId4"/>
              </a:rPr>
              <a:t>http://slicerrt.org</a:t>
            </a:r>
            <a:r>
              <a:rPr lang="en-CA" sz="2400" dirty="0" smtClean="0"/>
              <a:t> </a:t>
            </a:r>
            <a:endParaRPr lang="en-CA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914" t="10783" r="8764" b="10781"/>
          <a:stretch/>
        </p:blipFill>
        <p:spPr>
          <a:xfrm>
            <a:off x="228600" y="2452796"/>
            <a:ext cx="27432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64" y="5410200"/>
            <a:ext cx="3163136" cy="809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26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47626"/>
            <a:ext cx="86868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Appendix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9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core highlights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2906" y="990600"/>
            <a:ext cx="3480460" cy="288163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 smtClean="0"/>
              <a:t>Armed with the full power of 3D Slicer</a:t>
            </a:r>
          </a:p>
          <a:p>
            <a:r>
              <a:rPr lang="en-CA" sz="2400" dirty="0" smtClean="0"/>
              <a:t>DICOM-RT</a:t>
            </a:r>
          </a:p>
          <a:p>
            <a:r>
              <a:rPr lang="en-CA" sz="2400" dirty="0" smtClean="0"/>
              <a:t>Multi-fraction data handling</a:t>
            </a:r>
          </a:p>
          <a:p>
            <a:r>
              <a:rPr lang="en-CA" sz="2400" dirty="0" smtClean="0"/>
              <a:t>                     </a:t>
            </a:r>
            <a:br>
              <a:rPr lang="en-CA" sz="2400" dirty="0" smtClean="0"/>
            </a:br>
            <a:r>
              <a:rPr lang="en-CA" sz="2400" dirty="0" smtClean="0"/>
              <a:t>registration</a:t>
            </a:r>
          </a:p>
        </p:txBody>
      </p:sp>
      <p:pic>
        <p:nvPicPr>
          <p:cNvPr id="1026" name="Picture 2" descr="http://www.slicer.org/slicerWiki/images/9/9f/Grid3dVolu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" y="4270437"/>
            <a:ext cx="18573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80" y="1510707"/>
            <a:ext cx="2664086" cy="396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350000" y="5478088"/>
            <a:ext cx="2639045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Load and visualize DICOM-RT</a:t>
            </a:r>
          </a:p>
        </p:txBody>
      </p:sp>
      <p:pic>
        <p:nvPicPr>
          <p:cNvPr id="18" name="Picture 2" descr="plastima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7" y="3132316"/>
            <a:ext cx="1503452" cy="2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803" y="4271112"/>
            <a:ext cx="2458702" cy="219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39343" y="6334760"/>
            <a:ext cx="2338357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Advanced visualizations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360" y="948055"/>
            <a:ext cx="3200400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466815" y="3713480"/>
            <a:ext cx="2292282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Multi-fraction data view</a:t>
            </a:r>
          </a:p>
        </p:txBody>
      </p:sp>
    </p:spTree>
    <p:extLst>
      <p:ext uri="{BB962C8B-B14F-4D97-AF65-F5344CB8AC3E}">
        <p14:creationId xmlns:p14="http://schemas.microsoft.com/office/powerpoint/2010/main" val="27059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core highlights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3546" y="914400"/>
            <a:ext cx="3981254" cy="488569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 smtClean="0"/>
              <a:t>Contour analysis</a:t>
            </a:r>
          </a:p>
          <a:p>
            <a:pPr lvl="1"/>
            <a:r>
              <a:rPr lang="en-CA" sz="1800" dirty="0" smtClean="0"/>
              <a:t>Multi-representation support</a:t>
            </a:r>
          </a:p>
          <a:p>
            <a:pPr lvl="1"/>
            <a:r>
              <a:rPr lang="en-CA" sz="1800" dirty="0" smtClean="0"/>
              <a:t>Morphological operators</a:t>
            </a:r>
          </a:p>
          <a:p>
            <a:pPr lvl="1"/>
            <a:r>
              <a:rPr lang="en-CA" sz="1800" dirty="0" smtClean="0"/>
              <a:t>Comparison methods</a:t>
            </a:r>
          </a:p>
          <a:p>
            <a:r>
              <a:rPr lang="en-CA" sz="2200" dirty="0" smtClean="0"/>
              <a:t>Dose analysis</a:t>
            </a:r>
          </a:p>
          <a:p>
            <a:pPr lvl="1"/>
            <a:r>
              <a:rPr lang="en-CA" sz="1800" dirty="0" smtClean="0"/>
              <a:t>DVH calculation, comparison</a:t>
            </a:r>
          </a:p>
          <a:p>
            <a:pPr lvl="1"/>
            <a:r>
              <a:rPr lang="en-CA" sz="1800" dirty="0" smtClean="0"/>
              <a:t>Gamma dose comparison</a:t>
            </a:r>
          </a:p>
          <a:p>
            <a:pPr lvl="1"/>
            <a:r>
              <a:rPr lang="en-CA" sz="1800" dirty="0" smtClean="0"/>
              <a:t>Dose accumulation</a:t>
            </a:r>
          </a:p>
          <a:p>
            <a:pPr lvl="1"/>
            <a:r>
              <a:rPr lang="en-CA" sz="1800" dirty="0" err="1" smtClean="0"/>
              <a:t>Isodose</a:t>
            </a:r>
            <a:r>
              <a:rPr lang="en-CA" sz="1800" dirty="0" smtClean="0"/>
              <a:t> surfaces</a:t>
            </a:r>
          </a:p>
          <a:p>
            <a:pPr lvl="1"/>
            <a:r>
              <a:rPr lang="en-CA" sz="1800" dirty="0"/>
              <a:t>External beam planning platform</a:t>
            </a:r>
          </a:p>
          <a:p>
            <a:pPr lvl="1"/>
            <a:endParaRPr lang="en-CA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638" y="4219739"/>
            <a:ext cx="4072362" cy="2389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66102" y="6452202"/>
            <a:ext cx="2159434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External beam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21" y="858519"/>
            <a:ext cx="2904979" cy="320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923941" y="3887866"/>
            <a:ext cx="2375377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Contour representations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227" y="4526731"/>
            <a:ext cx="3719891" cy="207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033658" y="6417208"/>
            <a:ext cx="21810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Dose-volume histogram</a:t>
            </a:r>
          </a:p>
        </p:txBody>
      </p:sp>
    </p:spTree>
    <p:extLst>
      <p:ext uri="{BB962C8B-B14F-4D97-AF65-F5344CB8AC3E}">
        <p14:creationId xmlns:p14="http://schemas.microsoft.com/office/powerpoint/2010/main" val="40720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6"/>
    </mc:Choice>
    <mc:Fallback xmlns="">
      <p:transition spd="slow" advTm="1673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 smtClean="0">
                <a:solidFill>
                  <a:schemeClr val="tx2"/>
                </a:solidFill>
              </a:rPr>
              <a:t>Matlab</a:t>
            </a:r>
            <a:r>
              <a:rPr lang="en-CA" b="1" dirty="0" smtClean="0">
                <a:solidFill>
                  <a:schemeClr val="tx2"/>
                </a:solidFill>
              </a:rPr>
              <a:t> bridge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Running </a:t>
            </a:r>
            <a:r>
              <a:rPr lang="en-CA" sz="2800" dirty="0" err="1" smtClean="0"/>
              <a:t>Matlab</a:t>
            </a:r>
            <a:r>
              <a:rPr lang="en-CA" sz="2800" dirty="0" smtClean="0"/>
              <a:t> functions directly from 3D Slicer</a:t>
            </a:r>
          </a:p>
          <a:p>
            <a:r>
              <a:rPr lang="en-US" sz="2800" dirty="0" smtClean="0"/>
              <a:t>Takes input </a:t>
            </a:r>
            <a:r>
              <a:rPr lang="en-US" sz="2800" dirty="0"/>
              <a:t>from the data loaded into </a:t>
            </a:r>
            <a:r>
              <a:rPr lang="en-US" sz="2800" dirty="0" smtClean="0"/>
              <a:t>Slicer</a:t>
            </a:r>
          </a:p>
          <a:p>
            <a:pPr lvl="1"/>
            <a:r>
              <a:rPr lang="en-US" sz="2400" dirty="0" smtClean="0"/>
              <a:t>Transfers and shows the </a:t>
            </a:r>
            <a:r>
              <a:rPr lang="en-US" sz="2400" dirty="0"/>
              <a:t>results </a:t>
            </a:r>
            <a:r>
              <a:rPr lang="en-US" sz="2400" dirty="0" smtClean="0"/>
              <a:t>in Slicer when MATLAB execution </a:t>
            </a:r>
            <a:r>
              <a:rPr lang="en-US" sz="2400" dirty="0"/>
              <a:t>is </a:t>
            </a:r>
            <a:r>
              <a:rPr lang="en-US" sz="2400" dirty="0" smtClean="0"/>
              <a:t>completed</a:t>
            </a:r>
          </a:p>
          <a:p>
            <a:r>
              <a:rPr lang="en-US" sz="2800" dirty="0" smtClean="0"/>
              <a:t>GUI is </a:t>
            </a:r>
            <a:r>
              <a:rPr lang="en-US" sz="2800" dirty="0"/>
              <a:t>generated automatically from a standard command-line interface definition XML </a:t>
            </a:r>
            <a:r>
              <a:rPr lang="en-US" sz="2800" dirty="0" smtClean="0"/>
              <a:t>file</a:t>
            </a:r>
          </a:p>
          <a:p>
            <a:pPr lvl="1"/>
            <a:r>
              <a:rPr lang="en-US" sz="2400" dirty="0" smtClean="0"/>
              <a:t>no GUI programming needed</a:t>
            </a:r>
          </a:p>
          <a:p>
            <a:r>
              <a:rPr lang="en-US" sz="2800" dirty="0"/>
              <a:t>No building of 3D Slicer or MEX files, etc. are needed</a:t>
            </a:r>
            <a:endParaRPr lang="en-CA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8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632189" y="3706314"/>
            <a:ext cx="3171096" cy="245094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33400" y="1132839"/>
            <a:ext cx="3419474" cy="327152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32518" y="1"/>
            <a:ext cx="8478965" cy="104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Radiation therapy challenges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167867" y="1087120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Research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1042781" y="1502349"/>
            <a:ext cx="2400711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142467" y="5736287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Routine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933374" y="5745480"/>
            <a:ext cx="2548404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380452" y="3887167"/>
            <a:ext cx="1674569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Adaptive RT</a:t>
            </a:r>
            <a:endParaRPr lang="en-CA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11265" y="4603447"/>
            <a:ext cx="1522335" cy="53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Image-guided RT</a:t>
            </a:r>
            <a:endParaRPr lang="en-CA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059232" y="4940601"/>
            <a:ext cx="1674568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Treatment</a:t>
            </a:r>
            <a:br>
              <a:rPr lang="en-CA" dirty="0"/>
            </a:br>
            <a:r>
              <a:rPr lang="en-CA" dirty="0"/>
              <a:t>planning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47800" y="1652119"/>
            <a:ext cx="2026228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3D Dosimetry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1687339" y="2883201"/>
            <a:ext cx="2427461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Novel radiation </a:t>
            </a:r>
            <a:r>
              <a:rPr lang="en-CA" dirty="0" smtClean="0"/>
              <a:t>protocols</a:t>
            </a:r>
            <a:endParaRPr lang="en-CA" dirty="0"/>
          </a:p>
        </p:txBody>
      </p:sp>
      <p:sp>
        <p:nvSpPr>
          <p:cNvPr id="22" name="Oval 21"/>
          <p:cNvSpPr/>
          <p:nvPr/>
        </p:nvSpPr>
        <p:spPr>
          <a:xfrm>
            <a:off x="4925379" y="1440187"/>
            <a:ext cx="3761421" cy="435101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5685790" y="1595120"/>
            <a:ext cx="2228850" cy="61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000"/>
              </a:lnSpc>
            </a:pPr>
            <a:r>
              <a:rPr lang="en-CA" sz="2200" b="1" dirty="0" smtClean="0">
                <a:latin typeface="+mn-lt"/>
              </a:rPr>
              <a:t>Computational methods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5287944" y="2199276"/>
            <a:ext cx="3022810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986339" y="2314393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 registration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6326108" y="4191000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 segmentation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5506614" y="5047828"/>
            <a:ext cx="2643769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Fractionation data management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6480017" y="2984621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Image/contour comparisons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777104" y="3697513"/>
            <a:ext cx="2206783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1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Outcome prediction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609600" y="2197401"/>
            <a:ext cx="1823787" cy="54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100"/>
              </a:lnSpc>
            </a:pPr>
            <a:r>
              <a:rPr lang="en-CA" dirty="0" smtClean="0">
                <a:latin typeface="+mn-lt"/>
              </a:rPr>
              <a:t>Knowledge-based RT</a:t>
            </a:r>
            <a:endParaRPr lang="en-CA" dirty="0">
              <a:latin typeface="+mn-lt"/>
            </a:endParaRPr>
          </a:p>
        </p:txBody>
      </p:sp>
      <p:sp>
        <p:nvSpPr>
          <p:cNvPr id="33" name="Left-Right Arrow 32"/>
          <p:cNvSpPr/>
          <p:nvPr/>
        </p:nvSpPr>
        <p:spPr>
          <a:xfrm>
            <a:off x="3886200" y="3631389"/>
            <a:ext cx="830649" cy="331011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4114800" y="312420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?</a:t>
            </a:r>
            <a:endParaRPr lang="en-CA" sz="3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99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Sequences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Create and visualize of higher-dimension data nodes</a:t>
            </a:r>
          </a:p>
          <a:p>
            <a:pPr lvl="1"/>
            <a:r>
              <a:rPr lang="en-CA" sz="2400" dirty="0" smtClean="0"/>
              <a:t>RT: Multi-fraction datasets, 4D CT</a:t>
            </a:r>
          </a:p>
          <a:p>
            <a:r>
              <a:rPr lang="en-CA" sz="2800" dirty="0" smtClean="0"/>
              <a:t>Sequence browser for selection and playback</a:t>
            </a:r>
          </a:p>
          <a:p>
            <a:r>
              <a:rPr lang="en-CA" sz="2800" dirty="0" smtClean="0"/>
              <a:t>Synchronized or real-time visualization</a:t>
            </a:r>
          </a:p>
          <a:p>
            <a:pPr lvl="1"/>
            <a:r>
              <a:rPr lang="en-CA" sz="2400" dirty="0" smtClean="0"/>
              <a:t>In 2D and/or 3D</a:t>
            </a:r>
          </a:p>
          <a:p>
            <a:r>
              <a:rPr lang="en-CA" sz="2800" dirty="0" smtClean="0"/>
              <a:t>Handling of whole</a:t>
            </a:r>
            <a:br>
              <a:rPr lang="en-CA" sz="2800" dirty="0" smtClean="0"/>
            </a:br>
            <a:r>
              <a:rPr lang="en-CA" sz="2800" dirty="0" smtClean="0"/>
              <a:t>fraction dataset in</a:t>
            </a:r>
            <a:br>
              <a:rPr lang="en-CA" sz="2800" dirty="0" smtClean="0"/>
            </a:br>
            <a:r>
              <a:rPr lang="en-CA" sz="2800" dirty="0" smtClean="0"/>
              <a:t>each sequence node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8" name="Picture 2" descr="Sequences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.ezgif.com/tmp/ezgif-340437295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514090"/>
            <a:ext cx="4505325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13903" y="6062243"/>
            <a:ext cx="3161628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Playback of a 4D cardiac CT dataset</a:t>
            </a:r>
          </a:p>
        </p:txBody>
      </p:sp>
    </p:spTree>
    <p:extLst>
      <p:ext uri="{BB962C8B-B14F-4D97-AF65-F5344CB8AC3E}">
        <p14:creationId xmlns:p14="http://schemas.microsoft.com/office/powerpoint/2010/main" val="42148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"/>
            <a:ext cx="8229600" cy="911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Hub for RT research workflows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532" y="5791200"/>
            <a:ext cx="877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400" dirty="0" smtClean="0">
                <a:latin typeface="+mn-lt"/>
              </a:rPr>
              <a:t>Pinter et al. </a:t>
            </a:r>
            <a:r>
              <a:rPr lang="en-CA" sz="1400" dirty="0">
                <a:latin typeface="+mn-lt"/>
              </a:rPr>
              <a:t>(2012). SlicerRT: Radiation therapy research toolkit for 3D Slicer. </a:t>
            </a:r>
            <a:r>
              <a:rPr lang="en-CA" sz="1400" i="1" dirty="0">
                <a:latin typeface="+mn-lt"/>
              </a:rPr>
              <a:t>Medical physics</a:t>
            </a:r>
            <a:r>
              <a:rPr lang="en-CA" sz="1400" dirty="0">
                <a:latin typeface="+mn-lt"/>
              </a:rPr>
              <a:t>, </a:t>
            </a:r>
            <a:r>
              <a:rPr lang="en-CA" sz="1400" i="1" dirty="0">
                <a:latin typeface="+mn-lt"/>
              </a:rPr>
              <a:t>39</a:t>
            </a:r>
            <a:r>
              <a:rPr lang="en-CA" sz="1400" dirty="0">
                <a:latin typeface="+mn-lt"/>
              </a:rPr>
              <a:t>(10), 6332-6338.</a:t>
            </a:r>
            <a:endParaRPr lang="en-US" sz="14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0027" y="2751796"/>
            <a:ext cx="1415187" cy="670560"/>
          </a:xfrm>
          <a:prstGeom prst="rect">
            <a:avLst/>
          </a:prstGeom>
          <a:solidFill>
            <a:srgbClr val="F7754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Pinnacle³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7303" y="4157472"/>
            <a:ext cx="1317911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Eclipse™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2697066" y="2748596"/>
            <a:ext cx="1385133" cy="673913"/>
          </a:xfrm>
          <a:prstGeom prst="flowChartMagneticDisk">
            <a:avLst/>
          </a:prstGeom>
          <a:solidFill>
            <a:srgbClr val="F7754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DICOM-RT</a:t>
            </a:r>
            <a:endParaRPr lang="en-US" sz="2200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685106" y="4157320"/>
            <a:ext cx="1385133" cy="67391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DICOM-RT</a:t>
            </a:r>
            <a:endParaRPr lang="en-US" sz="2200" dirty="0"/>
          </a:p>
        </p:txBody>
      </p:sp>
      <p:cxnSp>
        <p:nvCxnSpPr>
          <p:cNvPr id="18" name="Straight Arrow Connector 17"/>
          <p:cNvCxnSpPr>
            <a:stCxn id="15" idx="4"/>
            <a:endCxn id="29" idx="1"/>
          </p:cNvCxnSpPr>
          <p:nvPr/>
        </p:nvCxnSpPr>
        <p:spPr>
          <a:xfrm>
            <a:off x="4082199" y="3085553"/>
            <a:ext cx="621415" cy="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3"/>
            <a:endCxn id="16" idx="2"/>
          </p:cNvCxnSpPr>
          <p:nvPr/>
        </p:nvCxnSpPr>
        <p:spPr>
          <a:xfrm>
            <a:off x="2265214" y="4492752"/>
            <a:ext cx="419892" cy="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2"/>
            <a:endCxn id="11" idx="3"/>
          </p:cNvCxnSpPr>
          <p:nvPr/>
        </p:nvCxnSpPr>
        <p:spPr>
          <a:xfrm flipH="1">
            <a:off x="2265214" y="3085553"/>
            <a:ext cx="431852" cy="15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4"/>
          </p:cNvCxnSpPr>
          <p:nvPr/>
        </p:nvCxnSpPr>
        <p:spPr>
          <a:xfrm flipH="1">
            <a:off x="4070239" y="3659871"/>
            <a:ext cx="683525" cy="834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</p:cNvCxnSpPr>
          <p:nvPr/>
        </p:nvCxnSpPr>
        <p:spPr>
          <a:xfrm flipV="1">
            <a:off x="5938414" y="3084109"/>
            <a:ext cx="807000" cy="235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46895" y="1582234"/>
            <a:ext cx="818319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XiO</a:t>
            </a:r>
            <a:r>
              <a:rPr lang="en-US" sz="2400" dirty="0"/>
              <a:t>®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2698575" y="1569568"/>
            <a:ext cx="1385133" cy="67391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DICOM-RT</a:t>
            </a:r>
            <a:endParaRPr lang="en-US" sz="2200" dirty="0"/>
          </a:p>
        </p:txBody>
      </p:sp>
      <p:cxnSp>
        <p:nvCxnSpPr>
          <p:cNvPr id="27" name="Straight Arrow Connector 26"/>
          <p:cNvCxnSpPr>
            <a:stCxn id="23" idx="3"/>
            <a:endCxn id="26" idx="2"/>
          </p:cNvCxnSpPr>
          <p:nvPr/>
        </p:nvCxnSpPr>
        <p:spPr>
          <a:xfrm flipV="1">
            <a:off x="2265214" y="1906525"/>
            <a:ext cx="433361" cy="109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6" idx="4"/>
          </p:cNvCxnSpPr>
          <p:nvPr/>
        </p:nvCxnSpPr>
        <p:spPr>
          <a:xfrm>
            <a:off x="4083708" y="1906525"/>
            <a:ext cx="670056" cy="6165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14" y="2469068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414" y="22860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sp>
        <p:nvSpPr>
          <p:cNvPr id="56" name="Flowchart: Magnetic Disk 55"/>
          <p:cNvSpPr/>
          <p:nvPr/>
        </p:nvSpPr>
        <p:spPr>
          <a:xfrm>
            <a:off x="6669814" y="4267200"/>
            <a:ext cx="138600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cxnSp>
        <p:nvCxnSpPr>
          <p:cNvPr id="57" name="Straight Arrow Connector 56"/>
          <p:cNvCxnSpPr>
            <a:endCxn id="56" idx="2"/>
          </p:cNvCxnSpPr>
          <p:nvPr/>
        </p:nvCxnSpPr>
        <p:spPr>
          <a:xfrm>
            <a:off x="5875264" y="3632908"/>
            <a:ext cx="794550" cy="970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609600" y="990600"/>
            <a:ext cx="3768429" cy="42672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1300932" y="966395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Routine</a:t>
            </a:r>
          </a:p>
        </p:txBody>
      </p:sp>
      <p:pic>
        <p:nvPicPr>
          <p:cNvPr id="1028" name="Picture 4" descr="CERR_logo.jpg (244×6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414" y="3516563"/>
            <a:ext cx="1234800" cy="32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plastima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14" y="1546100"/>
            <a:ext cx="1605159" cy="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Arrow Connector 71"/>
          <p:cNvCxnSpPr/>
          <p:nvPr/>
        </p:nvCxnSpPr>
        <p:spPr>
          <a:xfrm flipV="1">
            <a:off x="5902202" y="1831054"/>
            <a:ext cx="767612" cy="7441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6242532" y="938997"/>
            <a:ext cx="2271082" cy="42672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6185191" y="914792"/>
            <a:ext cx="2228850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84809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"/>
            <a:ext cx="8229600" cy="911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Hub for RT research workflows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532" y="5883277"/>
            <a:ext cx="877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1400" dirty="0" smtClean="0">
                <a:latin typeface="+mn-lt"/>
              </a:rPr>
              <a:t>Pinter et al. </a:t>
            </a:r>
            <a:r>
              <a:rPr lang="en-CA" sz="1400" dirty="0">
                <a:latin typeface="+mn-lt"/>
              </a:rPr>
              <a:t>(2012). SlicerRT: Radiation therapy research toolkit for 3D Slicer. </a:t>
            </a:r>
            <a:r>
              <a:rPr lang="en-CA" sz="1400" i="1" dirty="0">
                <a:latin typeface="+mn-lt"/>
              </a:rPr>
              <a:t>Medical physics</a:t>
            </a:r>
            <a:r>
              <a:rPr lang="en-CA" sz="1400" dirty="0">
                <a:latin typeface="+mn-lt"/>
              </a:rPr>
              <a:t>, </a:t>
            </a:r>
            <a:r>
              <a:rPr lang="en-CA" sz="1400" i="1" dirty="0">
                <a:latin typeface="+mn-lt"/>
              </a:rPr>
              <a:t>39</a:t>
            </a:r>
            <a:r>
              <a:rPr lang="en-CA" sz="1400" dirty="0">
                <a:latin typeface="+mn-lt"/>
              </a:rPr>
              <a:t>(10), 6332-6338.</a:t>
            </a:r>
            <a:endParaRPr lang="en-US" sz="14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11860" y="1633088"/>
            <a:ext cx="1415187" cy="670560"/>
          </a:xfrm>
          <a:prstGeom prst="rect">
            <a:avLst/>
          </a:prstGeom>
          <a:solidFill>
            <a:srgbClr val="F7754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Pinnacle³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7603" y="1633458"/>
            <a:ext cx="1317911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Eclipse™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27895" y="1633458"/>
            <a:ext cx="818319" cy="67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XiO</a:t>
            </a:r>
            <a:r>
              <a:rPr lang="en-US" sz="2400" dirty="0"/>
              <a:t>®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701207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4114800"/>
            <a:ext cx="1020495" cy="10204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Flowchart: Magnetic Disk 55"/>
          <p:cNvSpPr/>
          <p:nvPr/>
        </p:nvSpPr>
        <p:spPr>
          <a:xfrm>
            <a:off x="3186000" y="4305261"/>
            <a:ext cx="1386000" cy="673200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DICOM-RT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90600" y="938606"/>
            <a:ext cx="7162800" cy="155123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2405058" y="914400"/>
            <a:ext cx="4236462" cy="35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Routine</a:t>
            </a:r>
          </a:p>
        </p:txBody>
      </p:sp>
      <p:pic>
        <p:nvPicPr>
          <p:cNvPr id="1028" name="Picture 4" descr="CERR_logo.jpg (244×6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42" y="4544035"/>
            <a:ext cx="1234800" cy="323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plastima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94100"/>
            <a:ext cx="1605159" cy="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987168" y="4143715"/>
            <a:ext cx="7162800" cy="158777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3681874" y="5334000"/>
            <a:ext cx="1682830" cy="34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Research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1059936" y="1252458"/>
            <a:ext cx="7017264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dirty="0" smtClean="0"/>
              <a:t>Dose computation, Contouring, etc.</a:t>
            </a:r>
            <a:endParaRPr lang="en-CA" sz="22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989413" y="5128777"/>
            <a:ext cx="7158311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dirty="0"/>
              <a:t>Custom </a:t>
            </a:r>
            <a:r>
              <a:rPr lang="en-CA" sz="2200" dirty="0" smtClean="0"/>
              <a:t>tools: Registration, Segmentation, Dose engine, etc.</a:t>
            </a:r>
            <a:endParaRPr lang="en-CA" sz="2200" dirty="0"/>
          </a:p>
        </p:txBody>
      </p:sp>
      <p:cxnSp>
        <p:nvCxnSpPr>
          <p:cNvPr id="33" name="Straight Arrow Connector 32"/>
          <p:cNvCxnSpPr>
            <a:stCxn id="29" idx="0"/>
            <a:endCxn id="11" idx="2"/>
          </p:cNvCxnSpPr>
          <p:nvPr/>
        </p:nvCxnSpPr>
        <p:spPr>
          <a:xfrm flipH="1" flipV="1">
            <a:off x="4419454" y="2303648"/>
            <a:ext cx="7946" cy="39755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2" idx="2"/>
          </p:cNvCxnSpPr>
          <p:nvPr/>
        </p:nvCxnSpPr>
        <p:spPr>
          <a:xfrm flipV="1">
            <a:off x="5036854" y="2304018"/>
            <a:ext cx="1799705" cy="4565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3" idx="2"/>
          </p:cNvCxnSpPr>
          <p:nvPr/>
        </p:nvCxnSpPr>
        <p:spPr>
          <a:xfrm flipH="1" flipV="1">
            <a:off x="2237055" y="2304018"/>
            <a:ext cx="1572946" cy="4183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992007" y="3870676"/>
            <a:ext cx="1778825" cy="52491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4668721" y="3907830"/>
            <a:ext cx="391168" cy="5441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6" idx="1"/>
          </p:cNvCxnSpPr>
          <p:nvPr/>
        </p:nvCxnSpPr>
        <p:spPr>
          <a:xfrm flipH="1">
            <a:off x="3879000" y="3907830"/>
            <a:ext cx="308917" cy="3974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284269" y="3870676"/>
            <a:ext cx="1569305" cy="6541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2"/>
          <p:cNvSpPr txBox="1">
            <a:spLocks/>
          </p:cNvSpPr>
          <p:nvPr/>
        </p:nvSpPr>
        <p:spPr bwMode="auto">
          <a:xfrm>
            <a:off x="1066800" y="2876529"/>
            <a:ext cx="2750064" cy="1059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/>
              <a:t>Data transfer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/>
              <a:t>Conversions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/>
              <a:t>2D/3D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2200" dirty="0" smtClean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5334000" y="2877179"/>
            <a:ext cx="3849297" cy="129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indent="0" algn="ctr" eaLnBrk="1" fontAlgn="auto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latin typeface="+mn-lt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chemeClr val="tx1"/>
                </a:solidFill>
              </a:rPr>
              <a:t>Dose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chemeClr val="tx1"/>
                </a:solidFill>
              </a:rPr>
              <a:t>Contour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200" dirty="0" smtClean="0">
                <a:solidFill>
                  <a:schemeClr val="tx1"/>
                </a:solidFill>
              </a:rPr>
              <a:t>Segmentation, Registration</a:t>
            </a:r>
            <a:endParaRPr lang="en-CA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5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4390966"/>
            <a:ext cx="6870023" cy="1809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Development principles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300" y="790281"/>
            <a:ext cx="8258817" cy="449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Based on consensus discussions with RT researchers</a:t>
            </a:r>
            <a:endParaRPr lang="en-US" sz="2400" dirty="0"/>
          </a:p>
          <a:p>
            <a:r>
              <a:rPr lang="en-US" sz="2400" dirty="0" smtClean="0"/>
              <a:t>Cover most common RT research workflows</a:t>
            </a:r>
          </a:p>
          <a:p>
            <a:r>
              <a:rPr lang="en-CA" sz="2400" dirty="0"/>
              <a:t>Leverage existing </a:t>
            </a:r>
            <a:r>
              <a:rPr lang="en-CA" sz="2400" dirty="0" smtClean="0"/>
              <a:t>tools: 3D Slicer</a:t>
            </a:r>
            <a:r>
              <a:rPr lang="en-CA" sz="2400" baseline="30000" dirty="0"/>
              <a:t>1</a:t>
            </a:r>
            <a:r>
              <a:rPr lang="en-CA" sz="2400" dirty="0" smtClean="0"/>
              <a:t>, Plastimatch</a:t>
            </a:r>
            <a:r>
              <a:rPr lang="en-CA" sz="2400" baseline="30000" dirty="0" smtClean="0"/>
              <a:t>2</a:t>
            </a:r>
            <a:endParaRPr lang="en-US" sz="2400" baseline="30000" dirty="0"/>
          </a:p>
          <a:p>
            <a:r>
              <a:rPr lang="en-US" sz="2400" dirty="0" smtClean="0"/>
              <a:t>Free, open-source license (BSD)</a:t>
            </a:r>
          </a:p>
          <a:p>
            <a:r>
              <a:rPr lang="en-US" sz="2400" dirty="0" smtClean="0"/>
              <a:t>Open to integrate algorithms</a:t>
            </a:r>
          </a:p>
          <a:p>
            <a:r>
              <a:rPr lang="en-US" sz="2400" dirty="0" smtClean="0"/>
              <a:t>Contribute common functionality back to libraries</a:t>
            </a:r>
          </a:p>
          <a:p>
            <a:r>
              <a:rPr lang="en-CA" sz="2400" dirty="0" smtClean="0"/>
              <a:t>Documentation and examples</a:t>
            </a:r>
          </a:p>
          <a:p>
            <a:r>
              <a:rPr lang="en-CA" sz="2400" dirty="0" smtClean="0"/>
              <a:t>High quality software, developed using industrial standards</a:t>
            </a:r>
          </a:p>
          <a:p>
            <a:endParaRPr lang="en-CA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1032" y="2885349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baseline="30000" dirty="0"/>
              <a:t>2</a:t>
            </a:r>
            <a:r>
              <a:rPr lang="en-US" sz="1200" baseline="30000" dirty="0"/>
              <a:t> </a:t>
            </a:r>
            <a:r>
              <a:rPr lang="en-US" sz="1200" dirty="0"/>
              <a:t>G. C. Sharp </a:t>
            </a:r>
            <a:r>
              <a:rPr lang="en-US" sz="1200" i="1" dirty="0"/>
              <a:t>et al</a:t>
            </a:r>
            <a:r>
              <a:rPr lang="en-US" sz="1200" i="1" dirty="0" smtClean="0"/>
              <a:t>.</a:t>
            </a:r>
            <a:r>
              <a:rPr lang="en-US" sz="1200" dirty="0" smtClean="0"/>
              <a:t> 2010</a:t>
            </a:r>
            <a:endParaRPr lang="en-US" sz="1200" dirty="0"/>
          </a:p>
        </p:txBody>
      </p:sp>
      <p:pic>
        <p:nvPicPr>
          <p:cNvPr id="11" name="Picture 2" descr="plastima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37" y="2604334"/>
            <a:ext cx="1653797" cy="2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DSlic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11504"/>
          <a:stretch/>
        </p:blipFill>
        <p:spPr bwMode="auto">
          <a:xfrm>
            <a:off x="7005852" y="1248265"/>
            <a:ext cx="1887682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91032" y="2133600"/>
            <a:ext cx="195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baseline="30000" dirty="0" smtClean="0"/>
              <a:t>1</a:t>
            </a:r>
            <a:r>
              <a:rPr lang="en-US" sz="1200" baseline="30000" dirty="0" smtClean="0"/>
              <a:t> </a:t>
            </a:r>
            <a:r>
              <a:rPr lang="en-US" sz="1200" dirty="0" smtClean="0"/>
              <a:t>S</a:t>
            </a:r>
            <a:r>
              <a:rPr lang="en-US" sz="1200" dirty="0"/>
              <a:t>. </a:t>
            </a:r>
            <a:r>
              <a:rPr lang="en-US" sz="1200" dirty="0" smtClean="0"/>
              <a:t>Pieper </a:t>
            </a:r>
            <a:r>
              <a:rPr lang="en-US" sz="1200" i="1" dirty="0" smtClean="0"/>
              <a:t>et al.</a:t>
            </a:r>
            <a:r>
              <a:rPr lang="en-US" sz="1200" dirty="0" smtClean="0"/>
              <a:t> 2004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906677" y="6020333"/>
            <a:ext cx="5374062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SlicerRT dashboard, performing automatic testing every night</a:t>
            </a:r>
          </a:p>
        </p:txBody>
      </p:sp>
    </p:spTree>
    <p:extLst>
      <p:ext uri="{BB962C8B-B14F-4D97-AF65-F5344CB8AC3E}">
        <p14:creationId xmlns:p14="http://schemas.microsoft.com/office/powerpoint/2010/main" val="11557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3D Slicer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838199"/>
            <a:ext cx="4312245" cy="526133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Medical image analysis and visualization </a:t>
            </a:r>
            <a:r>
              <a:rPr lang="en-CA" sz="2800" dirty="0" smtClean="0"/>
              <a:t>platform</a:t>
            </a:r>
            <a:endParaRPr lang="en-CA" sz="2800" dirty="0" smtClean="0"/>
          </a:p>
          <a:p>
            <a:r>
              <a:rPr lang="en-CA" sz="2800" dirty="0" smtClean="0"/>
              <a:t>Developed since 1997</a:t>
            </a:r>
          </a:p>
          <a:p>
            <a:r>
              <a:rPr lang="en-CA" sz="2800" dirty="0" smtClean="0"/>
              <a:t>$50M in funding</a:t>
            </a:r>
            <a:br>
              <a:rPr lang="en-CA" sz="2800" dirty="0" smtClean="0"/>
            </a:br>
            <a:r>
              <a:rPr lang="en-CA" sz="2800" dirty="0" smtClean="0"/>
              <a:t>(&gt;2,000 years of labor)</a:t>
            </a:r>
          </a:p>
          <a:p>
            <a:r>
              <a:rPr lang="en-CA" sz="2800" dirty="0" smtClean="0"/>
              <a:t>Well engineered core</a:t>
            </a:r>
          </a:p>
          <a:p>
            <a:r>
              <a:rPr lang="en-CA" sz="2800" dirty="0" smtClean="0"/>
              <a:t>Over 1,000 analysis functions</a:t>
            </a:r>
          </a:p>
          <a:p>
            <a:r>
              <a:rPr lang="en-CA" sz="2800" dirty="0" smtClean="0"/>
              <a:t>Available at </a:t>
            </a:r>
            <a:r>
              <a:rPr lang="en-CA" sz="2800" dirty="0" smtClean="0">
                <a:hlinkClick r:id="rId3"/>
              </a:rPr>
              <a:t>www.slicer.org</a:t>
            </a:r>
            <a:r>
              <a:rPr lang="en-CA" sz="2800" dirty="0" smtClean="0"/>
              <a:t> </a:t>
            </a:r>
          </a:p>
          <a:p>
            <a:endParaRPr lang="en-CA" sz="2800" dirty="0" smtClean="0"/>
          </a:p>
          <a:p>
            <a:endParaRPr lang="en-CA" sz="2800" dirty="0" smtClean="0"/>
          </a:p>
        </p:txBody>
      </p:sp>
      <p:pic>
        <p:nvPicPr>
          <p:cNvPr id="9" name="Picture 8" descr="Slicer4Announcement-Hi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45" y="762000"/>
            <a:ext cx="4325022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65" y="3657600"/>
            <a:ext cx="4323600" cy="244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37767" y="5947401"/>
            <a:ext cx="1883576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3D Slicer downloads</a:t>
            </a:r>
          </a:p>
        </p:txBody>
      </p:sp>
    </p:spTree>
    <p:extLst>
      <p:ext uri="{BB962C8B-B14F-4D97-AF65-F5344CB8AC3E}">
        <p14:creationId xmlns:p14="http://schemas.microsoft.com/office/powerpoint/2010/main" val="2530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4198050" y="762000"/>
            <a:ext cx="4717349" cy="43100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161926" y="762000"/>
            <a:ext cx="4301976" cy="43100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2158044" y="2819400"/>
            <a:ext cx="4301976" cy="362421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-38100"/>
            <a:ext cx="8229600" cy="8382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Translational research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06307" y="1065920"/>
            <a:ext cx="3752621" cy="75129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</a:pPr>
            <a:r>
              <a:rPr lang="en-CA" sz="2200" b="1" dirty="0" smtClean="0">
                <a:solidFill>
                  <a:schemeClr val="tx1"/>
                </a:solidFill>
              </a:rPr>
              <a:t>Commercial treatment planning systems (TPS)</a:t>
            </a:r>
            <a:endParaRPr lang="en-CA" sz="2200" b="1" dirty="0">
              <a:solidFill>
                <a:schemeClr val="tx1"/>
              </a:solidFill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4509655" y="1048413"/>
            <a:ext cx="3948545" cy="76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>
                <a:latin typeface="+mn-lt"/>
              </a:rPr>
              <a:t>Existing research tools</a:t>
            </a:r>
            <a:br>
              <a:rPr lang="en-CA" sz="2200" b="1" dirty="0">
                <a:latin typeface="+mn-lt"/>
              </a:rPr>
            </a:br>
            <a:r>
              <a:rPr lang="en-CA" sz="2200" b="1" dirty="0" smtClean="0">
                <a:latin typeface="+mn-lt"/>
              </a:rPr>
              <a:t>CERR</a:t>
            </a:r>
            <a:r>
              <a:rPr lang="en-CA" sz="2200" b="1" dirty="0">
                <a:latin typeface="+mn-lt"/>
              </a:rPr>
              <a:t>, PLUNC, </a:t>
            </a:r>
            <a:r>
              <a:rPr lang="en-CA" sz="2200" b="1" dirty="0" err="1">
                <a:latin typeface="+mn-lt"/>
              </a:rPr>
              <a:t>dicompyler</a:t>
            </a:r>
            <a:r>
              <a:rPr lang="en-CA" sz="2200" b="1" dirty="0">
                <a:latin typeface="+mn-lt"/>
              </a:rPr>
              <a:t>, etc</a:t>
            </a:r>
            <a:r>
              <a:rPr lang="en-CA" sz="2200" b="1" dirty="0" smtClean="0">
                <a:latin typeface="+mn-lt"/>
              </a:rPr>
              <a:t>.</a:t>
            </a:r>
            <a:endParaRPr lang="en-CA" sz="2200" b="1" dirty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2002999"/>
            <a:ext cx="1320041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Expensive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039" y="4226850"/>
            <a:ext cx="947696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Closed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8673" y="2660919"/>
            <a:ext cx="2312428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pPr>
              <a:lnSpc>
                <a:spcPts val="2100"/>
              </a:lnSpc>
            </a:pPr>
            <a:r>
              <a:rPr lang="en-CA" dirty="0"/>
              <a:t>Cover only routine</a:t>
            </a:r>
            <a:br>
              <a:rPr lang="en-CA" dirty="0"/>
            </a:br>
            <a:r>
              <a:rPr lang="en-CA" dirty="0"/>
              <a:t>clinical procedures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21560" y="4460240"/>
            <a:ext cx="892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Stable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45961" y="4417755"/>
            <a:ext cx="1199174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Unstable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00828" y="3912513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User-friendly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1298" y="3555567"/>
            <a:ext cx="1842107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Not extensible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34737" y="2096954"/>
            <a:ext cx="1501245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Not flexible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5312" y="3145999"/>
            <a:ext cx="2537939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Poor documentation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31251" y="3658315"/>
            <a:ext cx="2435474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Large, non-modular</a:t>
            </a:r>
            <a:br>
              <a:rPr lang="en-CA" dirty="0"/>
            </a:br>
            <a:r>
              <a:rPr lang="en-CA" dirty="0"/>
              <a:t>code base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5970" y="2276555"/>
            <a:ext cx="2513252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Insufficient user and</a:t>
            </a:r>
            <a:br>
              <a:rPr lang="en-CA" dirty="0"/>
            </a:br>
            <a:r>
              <a:rPr lang="en-CA" dirty="0"/>
              <a:t>developer support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92127" y="1830010"/>
            <a:ext cx="1667829" cy="35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Inconvenient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590800" y="3190240"/>
            <a:ext cx="1639359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pPr algn="ctr">
              <a:lnSpc>
                <a:spcPts val="2100"/>
              </a:lnSpc>
            </a:pPr>
            <a:r>
              <a:rPr lang="en-CA" dirty="0">
                <a:solidFill>
                  <a:srgbClr val="007033"/>
                </a:solidFill>
              </a:rPr>
              <a:t>Well</a:t>
            </a:r>
            <a:br>
              <a:rPr lang="en-CA" dirty="0">
                <a:solidFill>
                  <a:srgbClr val="007033"/>
                </a:solidFill>
              </a:rPr>
            </a:br>
            <a:r>
              <a:rPr lang="en-CA" dirty="0">
                <a:solidFill>
                  <a:srgbClr val="007033"/>
                </a:solidFill>
              </a:rPr>
              <a:t>documented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16144" y="1915875"/>
            <a:ext cx="1423275" cy="638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2100"/>
              </a:lnSpc>
              <a:defRPr sz="22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CA" dirty="0"/>
              <a:t>Limited</a:t>
            </a:r>
            <a:br>
              <a:rPr lang="en-CA" dirty="0"/>
            </a:br>
            <a:r>
              <a:rPr lang="en-CA" dirty="0"/>
              <a:t>feature set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70594" y="4369713"/>
            <a:ext cx="1054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Flexible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43322" y="3760113"/>
            <a:ext cx="13526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Extensible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452656" y="1787104"/>
            <a:ext cx="3731118" cy="10524"/>
          </a:xfrm>
          <a:prstGeom prst="line">
            <a:avLst/>
          </a:prstGeom>
          <a:ln w="19050"/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4467539" y="1795730"/>
            <a:ext cx="4145272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3502983" y="6019800"/>
            <a:ext cx="1674568" cy="38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 sz="2400">
                <a:solidFill>
                  <a:schemeClr val="tx1"/>
                </a:solidFill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200" b="1" dirty="0" smtClean="0">
                <a:latin typeface="+mn-lt"/>
              </a:rPr>
              <a:t>SlicerRT</a:t>
            </a:r>
            <a:endParaRPr lang="en-CA" sz="2200" b="1" dirty="0">
              <a:latin typeface="+mn-lt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2863696" y="6026528"/>
            <a:ext cx="2888185" cy="10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535204" y="4750713"/>
            <a:ext cx="1655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Open-source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30748" y="5314890"/>
            <a:ext cx="27896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 smtClean="0">
                <a:solidFill>
                  <a:srgbClr val="007033"/>
                </a:solidFill>
                <a:latin typeface="+mj-lt"/>
              </a:rPr>
              <a:t>Platform-independent</a:t>
            </a:r>
            <a:endParaRPr lang="en-CA" sz="2200" dirty="0">
              <a:solidFill>
                <a:srgbClr val="007033"/>
              </a:solidFill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98337" y="2590065"/>
            <a:ext cx="1810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 smtClean="0">
                <a:latin typeface="+mn-lt"/>
              </a:rPr>
              <a:t>Open-source?</a:t>
            </a:r>
            <a:endParaRPr lang="en-CA" sz="2200" dirty="0">
              <a:latin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43298" y="3200400"/>
            <a:ext cx="690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rgbClr val="00823B"/>
                </a:solidFill>
                <a:latin typeface="+mj-lt"/>
              </a:defRPr>
            </a:lvl1pPr>
          </a:lstStyle>
          <a:p>
            <a:r>
              <a:rPr lang="en-CA" dirty="0">
                <a:solidFill>
                  <a:srgbClr val="007033"/>
                </a:solidFill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2954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0"/>
    </mc:Choice>
    <mc:Fallback xmlns="">
      <p:transition spd="slow" advTm="245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SlicerRT ecosystem</a:t>
            </a:r>
            <a:endParaRPr lang="en-CA" b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5" y="1087703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087703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Sequences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0" y="1091206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2" y="2870010"/>
            <a:ext cx="1300593" cy="130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852441" y="3295923"/>
            <a:ext cx="1651134" cy="57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3D Slicer</a:t>
            </a:r>
            <a:endParaRPr lang="en-CA" dirty="0"/>
          </a:p>
        </p:txBody>
      </p:sp>
      <p:sp>
        <p:nvSpPr>
          <p:cNvPr id="15" name="Rounded Rectangle 14"/>
          <p:cNvSpPr/>
          <p:nvPr/>
        </p:nvSpPr>
        <p:spPr>
          <a:xfrm>
            <a:off x="335033" y="2787208"/>
            <a:ext cx="4189831" cy="336718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Down Arrow 12"/>
          <p:cNvSpPr/>
          <p:nvPr/>
        </p:nvSpPr>
        <p:spPr>
          <a:xfrm>
            <a:off x="2198714" y="2469933"/>
            <a:ext cx="304800" cy="3078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ounded Rectangle 17"/>
          <p:cNvSpPr/>
          <p:nvPr/>
        </p:nvSpPr>
        <p:spPr>
          <a:xfrm>
            <a:off x="335032" y="964939"/>
            <a:ext cx="4189833" cy="15061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ounded Rectangle 18"/>
          <p:cNvSpPr/>
          <p:nvPr/>
        </p:nvSpPr>
        <p:spPr>
          <a:xfrm>
            <a:off x="4876800" y="965008"/>
            <a:ext cx="3921625" cy="15061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3200400" y="1492592"/>
            <a:ext cx="1386033" cy="47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Utilities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6264000" y="1251747"/>
            <a:ext cx="2626225" cy="132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Workflow-based applications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6805403" y="2469933"/>
            <a:ext cx="304800" cy="3078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ounded Rectangle 15"/>
          <p:cNvSpPr/>
          <p:nvPr/>
        </p:nvSpPr>
        <p:spPr>
          <a:xfrm>
            <a:off x="4876800" y="2787208"/>
            <a:ext cx="3919979" cy="3411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465216" y="3230773"/>
            <a:ext cx="2264585" cy="63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 smtClean="0"/>
              <a:t>SlicerRT core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00" y="2956200"/>
            <a:ext cx="1234800" cy="123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533400" y="4352498"/>
            <a:ext cx="3991465" cy="1667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 smtClean="0"/>
              <a:t>Several former SlicerRT features integrated:</a:t>
            </a:r>
          </a:p>
          <a:p>
            <a:pPr marL="0" indent="0">
              <a:buNone/>
            </a:pPr>
            <a:r>
              <a:rPr lang="en-CA" sz="2400" dirty="0" smtClean="0"/>
              <a:t>Subject hierarchy, DICOM export, Transform visualizer</a:t>
            </a:r>
            <a:endParaRPr lang="en-CA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5104285" y="4332358"/>
            <a:ext cx="3556134" cy="1687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 smtClean="0"/>
              <a:t>Common RT software tools, acts as a platform</a:t>
            </a:r>
          </a:p>
          <a:p>
            <a:pPr marL="0" indent="0">
              <a:buNone/>
            </a:pPr>
            <a:r>
              <a:rPr lang="en-CA" sz="2400" dirty="0" smtClean="0"/>
              <a:t>The most downloaded 3D Slicer extension by far</a:t>
            </a:r>
            <a:endParaRPr lang="en-CA" dirty="0" smtClean="0"/>
          </a:p>
        </p:txBody>
      </p:sp>
      <p:sp>
        <p:nvSpPr>
          <p:cNvPr id="8" name="Left Arrow 7"/>
          <p:cNvSpPr/>
          <p:nvPr/>
        </p:nvSpPr>
        <p:spPr>
          <a:xfrm>
            <a:off x="4533900" y="4348900"/>
            <a:ext cx="342899" cy="2993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Left Arrow 25"/>
          <p:cNvSpPr/>
          <p:nvPr/>
        </p:nvSpPr>
        <p:spPr>
          <a:xfrm>
            <a:off x="4533900" y="1633833"/>
            <a:ext cx="342899" cy="299300"/>
          </a:xfrm>
          <a:prstGeom prst="leftArrow">
            <a:avLst/>
          </a:prstGeom>
          <a:pattFill prst="lt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4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0"/>
            <a:ext cx="9052560" cy="1066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 </a:t>
            </a:r>
            <a:r>
              <a:rPr lang="en-CA" b="1" dirty="0" smtClean="0">
                <a:solidFill>
                  <a:schemeClr val="tx2"/>
                </a:solidFill>
              </a:rPr>
              <a:t>Image-guided RT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986601"/>
            <a:ext cx="3063105" cy="4652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Determine displacement between plan and daily setup</a:t>
            </a:r>
          </a:p>
          <a:p>
            <a:r>
              <a:rPr lang="en-CA" sz="2800" dirty="0" smtClean="0"/>
              <a:t>Evaluate dosimetric improvement (DVH, gamma)</a:t>
            </a:r>
          </a:p>
          <a:p>
            <a:r>
              <a:rPr lang="en-CA" sz="2800" dirty="0" smtClean="0"/>
              <a:t>Export patient setup correction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81" y="1116519"/>
            <a:ext cx="5476619" cy="4624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6997" y="5719309"/>
            <a:ext cx="4885511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Dosimetric improvement after patient setup correction</a:t>
            </a:r>
          </a:p>
        </p:txBody>
      </p:sp>
    </p:spTree>
    <p:extLst>
      <p:ext uri="{BB962C8B-B14F-4D97-AF65-F5344CB8AC3E}">
        <p14:creationId xmlns:p14="http://schemas.microsoft.com/office/powerpoint/2010/main" val="34415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" y="8012"/>
            <a:ext cx="9052560" cy="130927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Example use case: Dose accumulation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914400"/>
            <a:ext cx="8258817" cy="42711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 smtClean="0"/>
              <a:t>Register anatomical images</a:t>
            </a:r>
          </a:p>
          <a:p>
            <a:r>
              <a:rPr lang="en-CA" sz="2800" dirty="0" smtClean="0"/>
              <a:t>Transform whole studies</a:t>
            </a:r>
          </a:p>
          <a:p>
            <a:r>
              <a:rPr lang="en-CA" sz="2800" dirty="0" smtClean="0"/>
              <a:t>Accumulate dose</a:t>
            </a:r>
          </a:p>
          <a:p>
            <a:r>
              <a:rPr lang="en-CA" sz="2800" dirty="0" smtClean="0"/>
              <a:t>Compute DVH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4414"/>
            <a:ext cx="3200400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78634" y="5809839"/>
            <a:ext cx="3130324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Transform whole study in data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99" y="914400"/>
            <a:ext cx="4061901" cy="2660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776132" y="3429000"/>
            <a:ext cx="2351859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Evaluate plans using DVH</a:t>
            </a:r>
          </a:p>
        </p:txBody>
      </p:sp>
      <p:pic>
        <p:nvPicPr>
          <p:cNvPr id="13" name="Picture 2" descr="http://www.slicer.org/slicerWiki/images/9/9f/Grid3dVolum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47" y="3886200"/>
            <a:ext cx="18573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910" y="3886875"/>
            <a:ext cx="2458702" cy="219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016178" y="5950523"/>
            <a:ext cx="3322901" cy="30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 smtClean="0"/>
              <a:t>Visualize transforms, anatomy in 3D</a:t>
            </a:r>
          </a:p>
        </p:txBody>
      </p:sp>
    </p:spTree>
    <p:extLst>
      <p:ext uri="{BB962C8B-B14F-4D97-AF65-F5344CB8AC3E}">
        <p14:creationId xmlns:p14="http://schemas.microsoft.com/office/powerpoint/2010/main" val="295270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21366</TotalTime>
  <Words>1132</Words>
  <Application>Microsoft Office PowerPoint</Application>
  <PresentationFormat>On-screen Show (4:3)</PresentationFormat>
  <Paragraphs>245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Performing radiation therapy research using the open-source SlicerRT toolkit</vt:lpstr>
      <vt:lpstr>PowerPoint Presentation</vt:lpstr>
      <vt:lpstr>PowerPoint Presentation</vt:lpstr>
      <vt:lpstr>PowerPoint Presentation</vt:lpstr>
      <vt:lpstr>PowerPoint Presentation</vt:lpstr>
      <vt:lpstr>Translational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Pinter</cp:lastModifiedBy>
  <cp:revision>558</cp:revision>
  <cp:lastPrinted>2013-02-02T23:26:38Z</cp:lastPrinted>
  <dcterms:created xsi:type="dcterms:W3CDTF">2010-01-28T18:12:58Z</dcterms:created>
  <dcterms:modified xsi:type="dcterms:W3CDTF">2015-06-01T22:29:14Z</dcterms:modified>
</cp:coreProperties>
</file>